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74" r:id="rId4"/>
    <p:sldId id="256" r:id="rId6"/>
    <p:sldId id="269" r:id="rId7"/>
    <p:sldId id="310" r:id="rId8"/>
    <p:sldId id="278" r:id="rId9"/>
    <p:sldId id="257" r:id="rId10"/>
    <p:sldId id="258" r:id="rId11"/>
    <p:sldId id="320" r:id="rId12"/>
    <p:sldId id="259" r:id="rId13"/>
    <p:sldId id="260" r:id="rId14"/>
    <p:sldId id="261" r:id="rId15"/>
    <p:sldId id="262" r:id="rId16"/>
    <p:sldId id="263" r:id="rId17"/>
    <p:sldId id="313" r:id="rId18"/>
    <p:sldId id="315" r:id="rId19"/>
    <p:sldId id="280" r:id="rId20"/>
    <p:sldId id="285" r:id="rId21"/>
    <p:sldId id="336" r:id="rId22"/>
    <p:sldId id="337" r:id="rId23"/>
    <p:sldId id="338" r:id="rId24"/>
    <p:sldId id="275" r:id="rId25"/>
    <p:sldId id="319" r:id="rId26"/>
    <p:sldId id="277" r:id="rId27"/>
    <p:sldId id="308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75"/>
    <a:srgbClr val="0072A9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906" y="42"/>
      </p:cViewPr>
      <p:guideLst>
        <p:guide orient="horz" pos="108"/>
        <p:guide orient="horz" pos="4362"/>
        <p:guide orient="horz" pos="3339"/>
        <p:guide orient="horz" pos="2577"/>
        <p:guide orient="horz" pos="1998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100E09-A83C-406D-BF10-8160D90A96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沛泽</a:t>
            </a: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3BCFC-8788-4D17-9F80-1F614AB1661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C732E-57DA-49C7-8BF4-CEC6CC5D5F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BD04C-357E-4F39-A561-A5D4F348D3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file:///C:\Users\86138\AppData\Local\Temp\wps\INetCache\ae17952f5bdcd3f0f75f0913fee4f5e7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em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2038150" y="3415764"/>
            <a:ext cx="8193485" cy="361950"/>
            <a:chOff x="4154888" y="3453573"/>
            <a:chExt cx="3846874" cy="36104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456033" y="1772555"/>
            <a:ext cx="9279933" cy="2841365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6523038"/>
            <a:ext cx="12192000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7735" y="2520315"/>
            <a:ext cx="2715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i="0" dirty="0">
                <a:solidFill>
                  <a:srgbClr val="04487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report</a:t>
            </a:r>
            <a:endParaRPr lang="en-US" altLang="zh-CN" sz="3600" b="0" i="0" dirty="0">
              <a:solidFill>
                <a:srgbClr val="04487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49138" y="3917362"/>
            <a:ext cx="1924544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44875"/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Reporter</a:t>
            </a:r>
            <a:r>
              <a:rPr lang="zh-CN" altLang="en-US" sz="1400" dirty="0">
                <a:solidFill>
                  <a:srgbClr val="044875"/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44875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袁文婷</a:t>
            </a:r>
            <a:endParaRPr lang="en-US" altLang="zh-CN" sz="1400" dirty="0">
              <a:solidFill>
                <a:srgbClr val="044875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44875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  August 4, 2022</a:t>
            </a:r>
            <a:endParaRPr lang="zh-CN" altLang="en-US" sz="1400" dirty="0">
              <a:solidFill>
                <a:srgbClr val="044875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2660164" y="6401684"/>
            <a:ext cx="7316582" cy="31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室内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大于室外，厨房略高于卧室，推测室内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多为臭氧反应二次产物。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609" y="116479"/>
            <a:ext cx="10751843" cy="61818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1930717" y="5666578"/>
            <a:ext cx="8400246" cy="31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厨房臭氧浓度变化与室外很相似（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I/O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0.5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）；卧室臭氧浓度较低，受人为活动影响较明显。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79" y="603230"/>
            <a:ext cx="11966237" cy="4614231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4639481" y="6096508"/>
            <a:ext cx="2982717" cy="31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进一步相关性以及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I/O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分析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……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2801484" y="5959791"/>
            <a:ext cx="6589031" cy="753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卧室臭氧浓度与室外臭氧浓度及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AC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开关状态有关；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雨天室内外臭氧趋势去晴天相反，下雨前臭氧突增，雨后臭氧浓度降低。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736" y="116479"/>
            <a:ext cx="11480528" cy="58521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97506" y="6172199"/>
            <a:ext cx="10796986" cy="356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卧室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O3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浓度与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浓度变化趋势相似，推测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O3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主要来源相同，均来自室外大气，但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室内源贡献也较大。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524" y="116479"/>
            <a:ext cx="11418950" cy="5815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78989"/>
            <a:ext cx="12192000" cy="28495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63824"/>
            <a:ext cx="2066926" cy="669925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2775" y="2337065"/>
            <a:ext cx="1539875" cy="1323439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4887" y="2706398"/>
            <a:ext cx="10334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7075" y="2663825"/>
            <a:ext cx="8924926" cy="669924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00538" y="2814118"/>
            <a:ext cx="682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Pretreatment results of filter for HONO multiphase reaction experiment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78989"/>
            <a:ext cx="12192000" cy="28495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63824"/>
            <a:ext cx="1882774" cy="627349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181" y="2315778"/>
            <a:ext cx="1539875" cy="1323439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1681" y="2663824"/>
            <a:ext cx="10334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5288" y="2663825"/>
            <a:ext cx="9476713" cy="62734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75285" y="2795457"/>
            <a:ext cx="892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Wavelength-Resolved Photon Fluxes of Indoor Light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Sources:Implications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Production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78372" y="6272739"/>
            <a:ext cx="3610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Kowal, SF.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Environ. Sci. Technol., 2017.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096000" y="1083310"/>
            <a:ext cx="5871210" cy="2609850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1749" y="254000"/>
            <a:ext cx="9620249" cy="26961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64775" y="6538913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04487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endParaRPr kumimoji="0" lang="zh-CN" altLang="en-US" sz="1800" kern="1200" cap="none" spc="0" normalizeH="0" baseline="0" noProof="0" dirty="0">
              <a:solidFill>
                <a:srgbClr val="04487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704521" y="173007"/>
            <a:ext cx="15732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kern="1200" cap="none" spc="0" normalizeH="0" baseline="0" noProof="0" dirty="0">
                <a:solidFill>
                  <a:srgbClr val="5B9BD5">
                    <a:lumMod val="5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Purpose</a:t>
            </a:r>
            <a:endParaRPr kumimoji="0" lang="en-US" altLang="zh-CN" sz="2000" kern="1200" cap="none" spc="0" normalizeH="0" baseline="0" noProof="0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32830" y="1424940"/>
            <a:ext cx="5834380" cy="1886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研究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住宅中常用的卤素、白炽灯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紧凑型荧光灯(CFL)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工商业环境中常见的荧光管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LED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灯以及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透过窗户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的阳光；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测量波长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分辨率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光子通量和室内光源距离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关系；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预测HONO、H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、HCHO和CH3CHO光解产生室内HOx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速率。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05027"/>
            <a:ext cx="4786539" cy="2731611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rcRect t="3486" b="1927"/>
          <a:stretch>
            <a:fillRect/>
          </a:stretch>
        </p:blipFill>
        <p:spPr>
          <a:xfrm>
            <a:off x="2277745" y="4419600"/>
            <a:ext cx="1893570" cy="161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rcRect l="30076" t="7597" r="24006" b="5065"/>
          <a:stretch>
            <a:fillRect/>
          </a:stretch>
        </p:blipFill>
        <p:spPr>
          <a:xfrm>
            <a:off x="299085" y="4419600"/>
            <a:ext cx="1778635" cy="1628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rcRect t="2089"/>
          <a:stretch>
            <a:fillRect/>
          </a:stretch>
        </p:blipFill>
        <p:spPr>
          <a:xfrm>
            <a:off x="4393565" y="4391660"/>
            <a:ext cx="2010410" cy="1637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rcRect l="15574" t="18093" r="13167" b="21648"/>
          <a:stretch>
            <a:fillRect/>
          </a:stretch>
        </p:blipFill>
        <p:spPr>
          <a:xfrm>
            <a:off x="6626225" y="4252595"/>
            <a:ext cx="2604770" cy="1810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4670" y="4280535"/>
            <a:ext cx="2399665" cy="17252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1749" y="254000"/>
            <a:ext cx="9620249" cy="26961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869" y="6555066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804068" y="173007"/>
            <a:ext cx="15732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2824480"/>
            <a:ext cx="4175125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601980"/>
            <a:ext cx="2933700" cy="1858010"/>
          </a:xfrm>
          <a:prstGeom prst="rect">
            <a:avLst/>
          </a:prstGeom>
        </p:spPr>
      </p:pic>
      <p:sp>
        <p:nvSpPr>
          <p:cNvPr id="20" name="标题 1"/>
          <p:cNvSpPr txBox="1"/>
          <p:nvPr/>
        </p:nvSpPr>
        <p:spPr>
          <a:xfrm>
            <a:off x="769896" y="5572759"/>
            <a:ext cx="10796986" cy="356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1960" y="5422900"/>
            <a:ext cx="1131125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LED 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灯</a:t>
            </a: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在短波长下的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光子通量</a:t>
            </a: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强度非常小，卤素灯泡和白炽灯泡的发射强度随波长增加而增加；来自 CFL 的排放由许多对应于汞排放线的尖峰组成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波长小于 330 nm 阳光不能穿透窗户进入室内，未覆盖的办公室荧光灯及单个荧光灯在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300-320nm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间存在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峰值。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95" y="2824480"/>
            <a:ext cx="4062095" cy="2598420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3070225" y="2520950"/>
            <a:ext cx="242570" cy="24320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t="2445"/>
          <a:stretch>
            <a:fillRect/>
          </a:stretch>
        </p:blipFill>
        <p:spPr>
          <a:xfrm>
            <a:off x="7398385" y="600710"/>
            <a:ext cx="2734945" cy="1854835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8562975" y="2532380"/>
            <a:ext cx="242570" cy="24320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85" y="523875"/>
            <a:ext cx="4535805" cy="55568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1749" y="254000"/>
            <a:ext cx="9620249" cy="26961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869" y="6555066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804068" y="173007"/>
            <a:ext cx="15732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712470"/>
            <a:ext cx="3532505" cy="4772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5760" y="5484495"/>
            <a:ext cx="766889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对于卤素和 CFL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灯泡</a:t>
            </a: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，光子通量随功率线性增加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较高瓦数的卤素灯泡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可以在更短波长下观察到光子发射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室内光源光子通量依赖于距灯源距离，而阳光光子通量独立于与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窗口距离。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712470"/>
            <a:ext cx="3652520" cy="1929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55" y="712470"/>
            <a:ext cx="3842385" cy="1929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2745740"/>
            <a:ext cx="3653155" cy="1780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890" y="2752090"/>
            <a:ext cx="3811270" cy="1774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l="1582"/>
          <a:stretch>
            <a:fillRect/>
          </a:stretch>
        </p:blipFill>
        <p:spPr>
          <a:xfrm>
            <a:off x="8136255" y="4702810"/>
            <a:ext cx="3811905" cy="1819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290" y="624840"/>
            <a:ext cx="3912870" cy="58959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1749" y="254000"/>
            <a:ext cx="9620249" cy="26961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869" y="6555066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804068" y="173007"/>
            <a:ext cx="15732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165" y="651510"/>
            <a:ext cx="3402330" cy="1066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4834"/>
          <a:stretch>
            <a:fillRect/>
          </a:stretch>
        </p:blipFill>
        <p:spPr>
          <a:xfrm>
            <a:off x="609600" y="1845945"/>
            <a:ext cx="7110095" cy="2017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91305"/>
            <a:ext cx="7110730" cy="21697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18425" y="982345"/>
            <a:ext cx="4473575" cy="48926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LED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灯在任何情况下都不会发生显著的光化学反应导致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HOx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的形成</a:t>
            </a: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被覆盖的荧光灯光化学反应产生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HOx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太过缓慢可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忽略；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卤素灯、白炽灯和 CFL 都能够形成 OH 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 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 HO2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，分别来自 HONO 和 HCHO 光解；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就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1m 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左右的头部距离，这些光源导致的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HOx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产量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很小；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预计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 H</a:t>
            </a:r>
            <a:r>
              <a:rPr lang="zh-CN" altLang="en-US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zh-CN" altLang="en-US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对室内 OH 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的形成在很大程度上不重要；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HONO 光解可以是重要的室内 OH 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源，高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HCHO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混合比下，荧光灯下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HCHO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光解是室内主要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源。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78989"/>
            <a:ext cx="12192000" cy="28495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63825"/>
            <a:ext cx="2057400" cy="688974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63527" y="2295504"/>
            <a:ext cx="1539875" cy="1323439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6234" y="2664837"/>
            <a:ext cx="10334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04487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zh-CN" altLang="en-US" sz="3200" b="1" dirty="0">
              <a:solidFill>
                <a:srgbClr val="04487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00400" y="2663824"/>
            <a:ext cx="8991601" cy="688975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9755" y="2824480"/>
            <a:ext cx="1532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 PAN</a:t>
            </a:r>
            <a:endParaRPr lang="en-US" altLang="zh-CN" sz="1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6884" y="4767657"/>
            <a:ext cx="3197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peroxyacetyl nitrate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过氧乙酰基硝酸酯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205355" y="1422400"/>
            <a:ext cx="7781290" cy="4013200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8049" y="254000"/>
            <a:ext cx="10073949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869" y="6555066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544837" y="172214"/>
            <a:ext cx="15732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60930" y="1588135"/>
            <a:ext cx="7470140" cy="368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由阳光引发的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HONO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光解是重要室内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OH·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源；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HCHO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光解是室内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源；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太阳以外的其他室内光源，尤其是荧光灯管，可能会引起室内光化学反应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产生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HOx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室内常见光源光子通量依赖于与光源距离，但透入室内的阳光的光子通量独立于窗口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距离；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室内光源在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人头部高度（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1m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光化学反应影响不大，但是在其他低矮室内环境可能有较大影响；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室内照明条件的微小变化可能会极大地改变室内空间的氧化能力。</a:t>
            </a: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defRPr/>
            </a:pPr>
            <a:endParaRPr lang="zh-CN" altLang="en-US" sz="1600" dirty="0">
              <a:solidFill>
                <a:srgbClr val="04487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78989"/>
            <a:ext cx="12192000" cy="28495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63824"/>
            <a:ext cx="2066926" cy="669925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2775" y="2337065"/>
            <a:ext cx="1539875" cy="1323439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4887" y="2706398"/>
            <a:ext cx="10334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7075" y="2663825"/>
            <a:ext cx="8924926" cy="669924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94519" y="2814118"/>
            <a:ext cx="198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Plan of experiment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6775" y="6407348"/>
            <a:ext cx="3819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Olivero-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Verbel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Sci. Total Environ., 2021.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205355" y="1387475"/>
            <a:ext cx="7781290" cy="3432175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8049" y="254000"/>
            <a:ext cx="10073949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869" y="6555066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544837" y="172214"/>
            <a:ext cx="15732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60930" y="1647190"/>
            <a:ext cx="7470140" cy="291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分析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监测结果，完善实验操作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根据标线定量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滤纸表面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NO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NO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量；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分析滤纸表面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00" baseline="30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来源，减少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600" baseline="30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干扰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根据滤纸表面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600" baseline="30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量，判断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滤纸表面滴液法是否可行；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完善滤纸前处理步骤，推进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实验；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R="0" lvl="1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分析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监测数据，作图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......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PM2.5 I/O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分析；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气象条件（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RH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、晴天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下雨、风向）对室内外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PM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2.5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浓度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影响；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人为扰动（开关门、走动、打扫卫生）对室内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PM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2.5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</a:t>
            </a:r>
            <a:r>
              <a:rPr lang="en-US" altLang="zh-CN" sz="1600" baseline="-250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160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浓度影响；</a:t>
            </a:r>
            <a:endParaRPr lang="zh-CN" altLang="en-US" sz="160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marR="0" lvl="1" indent="-34290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SzTx/>
              <a:buFont typeface="+mj-lt"/>
              <a:buAutoNum type="arabicPeriod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判断仪器内部工作环境是否对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</a:t>
            </a:r>
            <a:r>
              <a:rPr lang="en-US" altLang="zh-CN" sz="1600" baseline="-25000" dirty="0">
                <a:solidFill>
                  <a:srgbClr val="0448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测量有影响。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8637" y="2360644"/>
            <a:ext cx="7427167" cy="1586205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6523038"/>
            <a:ext cx="12192000" cy="3349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158" y="2733814"/>
            <a:ext cx="506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CommercialScript BT" panose="03030803040807090C04" pitchFamily="66" charset="0"/>
                <a:cs typeface="Times New Roman" panose="02020603050405020304" pitchFamily="18" charset="0"/>
              </a:rPr>
              <a:t>Thank  you for listening!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CommercialScript BT" panose="03030803040807090C04" pitchFamily="66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06957" y="5917295"/>
            <a:ext cx="1554888" cy="60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Reporter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袁文婷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August 4, 2022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900" y="271145"/>
            <a:ext cx="4305935" cy="942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CH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CHO + hv → CH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CO·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CH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CO· + O</a:t>
            </a:r>
            <a:r>
              <a:rPr lang="en-US" altLang="zh-CN" baseline="-25000" dirty="0">
                <a:solidFill>
                  <a:schemeClr val="tx1"/>
                </a:solidFill>
              </a:rPr>
              <a:t>2 </a:t>
            </a:r>
            <a:r>
              <a:rPr lang="zh-CN" altLang="en-US" dirty="0">
                <a:solidFill>
                  <a:schemeClr val="tx1"/>
                </a:solidFill>
              </a:rPr>
              <a:t>→</a:t>
            </a:r>
            <a:r>
              <a:rPr lang="en-US" altLang="zh-CN" dirty="0">
                <a:solidFill>
                  <a:schemeClr val="tx1"/>
                </a:solidFill>
              </a:rPr>
              <a:t> CH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C(O)OO·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CH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C(O)OO· + NO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2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→ CH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C(O)OONO</a:t>
            </a:r>
            <a:r>
              <a:rPr lang="en-US" altLang="zh-CN" baseline="-25000" dirty="0">
                <a:solidFill>
                  <a:schemeClr val="tx1"/>
                </a:solidFill>
                <a:sym typeface="+mn-ea"/>
              </a:rPr>
              <a:t>2</a:t>
            </a:r>
            <a:endParaRPr lang="en-US" altLang="zh-CN" baseline="-25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8490" y="1661795"/>
            <a:ext cx="4008755" cy="4566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70" y="271145"/>
            <a:ext cx="4232910" cy="3034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80" y="3435350"/>
            <a:ext cx="4652645" cy="8185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0099" y="254000"/>
            <a:ext cx="102419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64775" y="6538913"/>
            <a:ext cx="1500188" cy="36933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dirty="0">
                <a:solidFill>
                  <a:srgbClr val="04487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rgbClr val="04487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47652" y="4954902"/>
            <a:ext cx="5392738" cy="115197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467589" y="208414"/>
            <a:ext cx="15732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84850" y="3099435"/>
            <a:ext cx="6242050" cy="310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PAN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是光化学烟雾产生的重要二次污染物，刺激眼部、植物毒剂、导致皮肤癌、参与降水酸化；</a:t>
            </a:r>
            <a:endParaRPr lang="en-US" altLang="zh-CN" sz="160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defRPr/>
            </a:pPr>
            <a:endParaRPr kumimoji="0" lang="en-US" altLang="zh-CN" sz="1600" kern="1200" cap="none" spc="0" normalizeH="0" baseline="0" noProof="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PAN作为NOx和自由基的临时储存库，可以运输到偏远地区以重新分配NOx，通过影响NOx和自由基分布以干预O</a:t>
            </a:r>
            <a:r>
              <a:rPr sz="1600" baseline="-250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3</a:t>
            </a:r>
            <a:r>
              <a:rPr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的生成机制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160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defRPr/>
            </a:pPr>
            <a:endParaRPr kumimoji="0" lang="en-US" altLang="zh-CN" sz="1600" kern="1200" cap="none" spc="0" normalizeH="0" baseline="0" noProof="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4875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热分解被认为是低层</a:t>
            </a:r>
            <a:r>
              <a:rPr lang="en-US" altLang="zh-CN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PAN</a:t>
            </a:r>
            <a:r>
              <a:rPr lang="zh-CN" altLang="en-US" sz="1600" dirty="0">
                <a:solidFill>
                  <a:srgbClr val="04487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主要汇，但异质吸收可能在寒冷季节PAN的去除中发挥关键作用。</a:t>
            </a:r>
            <a:endParaRPr kumimoji="0" lang="en-US" altLang="zh-CN" sz="1600" kern="1200" cap="none" spc="0" normalizeH="0" baseline="0" noProof="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R="0" defTabSz="91440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kern="1200" cap="none" spc="0" normalizeH="0" baseline="0" noProof="0" dirty="0">
              <a:solidFill>
                <a:srgbClr val="044875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18950" y="5377000"/>
            <a:ext cx="3461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 Mei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Environ. Sci. Technol., 2022.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t="-1" b="1369"/>
          <a:stretch>
            <a:fillRect/>
          </a:stretch>
        </p:blipFill>
        <p:spPr>
          <a:xfrm>
            <a:off x="247652" y="990223"/>
            <a:ext cx="5392738" cy="3964677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9" y="3379044"/>
            <a:ext cx="1706613" cy="9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90" y="1184910"/>
            <a:ext cx="4718685" cy="17278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678989"/>
            <a:ext cx="12192000" cy="28495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63824"/>
            <a:ext cx="2066926" cy="669925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2775" y="2337065"/>
            <a:ext cx="1539875" cy="1323439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4887" y="2706398"/>
            <a:ext cx="1033463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7075" y="2663825"/>
            <a:ext cx="8924926" cy="669924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30115" y="2829560"/>
            <a:ext cx="60077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 of indoor ozone monitoring in residential buildings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7" y="6388686"/>
            <a:ext cx="4068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2022.07.22-2022.08.02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华辉云门住宅室内臭氧监测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7518" y="254000"/>
            <a:ext cx="8254482" cy="236539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6525" y="6621463"/>
            <a:ext cx="625475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8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64775" y="6538913"/>
            <a:ext cx="1500188" cy="36933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699304" y="172114"/>
            <a:ext cx="30803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Ozone monitoring Results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EDEBDE">
                  <a:alpha val="100000"/>
                </a:srgbClr>
              </a:clrFrom>
              <a:clrTo>
                <a:srgbClr val="EDEBD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273" y="4317562"/>
            <a:ext cx="2753416" cy="2262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20" y="694719"/>
            <a:ext cx="2387807" cy="2515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5" y="2962446"/>
            <a:ext cx="2874714" cy="1696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74" y="570894"/>
            <a:ext cx="5636626" cy="592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0359" y="6286498"/>
            <a:ext cx="5851281" cy="31652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左轴为卧室传感器、右轴为厨房传感器，传感器间平行性较好。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974" y="181518"/>
            <a:ext cx="4656965" cy="279510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6" y="3306427"/>
            <a:ext cx="4929202" cy="272372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6" y="181517"/>
            <a:ext cx="4929202" cy="2795103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973" y="3306427"/>
            <a:ext cx="4656965" cy="272372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664" y="1475924"/>
            <a:ext cx="5240672" cy="3148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8271" y="6286499"/>
            <a:ext cx="3460506" cy="316523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卧室、厨房监测物质时间变化趋势。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95" y="89429"/>
            <a:ext cx="5260828" cy="29371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38" y="89429"/>
            <a:ext cx="5161485" cy="29371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38" y="3126148"/>
            <a:ext cx="5161485" cy="29371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5" y="3126148"/>
            <a:ext cx="5260828" cy="2937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08" y="1409178"/>
            <a:ext cx="6018577" cy="33091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79923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637442" y="5266591"/>
            <a:ext cx="8884628" cy="31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左轴为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RH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浓度，右轴为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CO2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浓度；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CO2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RH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浓度变化与人为活动（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AC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开关）相关性较大。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41922" y="2511292"/>
            <a:ext cx="615553" cy="1234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浓度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ppm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3708972" y="5682416"/>
            <a:ext cx="4972783" cy="31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PM2.5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与室内温湿度相关性，与温度相关性较大。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AC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77" y="562709"/>
            <a:ext cx="5744558" cy="46541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64" y="562708"/>
            <a:ext cx="5744558" cy="4654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90533" y="6418355"/>
            <a:ext cx="549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44875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44875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550,&quot;width&quot;:10140}"/>
</p:tagLst>
</file>

<file path=ppt/tags/tag2.xml><?xml version="1.0" encoding="utf-8"?>
<p:tagLst xmlns:p="http://schemas.openxmlformats.org/presentationml/2006/main">
  <p:tag name="COMMONDATA" val="eyJoZGlkIjoiZDYxMmY5ZjU5YTY4OWIyZTdmYjI0ZWM1ZDdlOWVmMzAifQ==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2206</Words>
  <Application>WPS 演示</Application>
  <PresentationFormat>宽屏</PresentationFormat>
  <Paragraphs>180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Calibri Light</vt:lpstr>
      <vt:lpstr>Times New Roman</vt:lpstr>
      <vt:lpstr>华文隶书</vt:lpstr>
      <vt:lpstr>隶书</vt:lpstr>
      <vt:lpstr>微软雅黑</vt:lpstr>
      <vt:lpstr>Calibri</vt:lpstr>
      <vt:lpstr>楷体</vt:lpstr>
      <vt:lpstr>等线</vt:lpstr>
      <vt:lpstr>Arial Unicode MS</vt:lpstr>
      <vt:lpstr>CommercialScript BT</vt:lpstr>
      <vt:lpstr>Wingdings</vt:lpstr>
      <vt:lpstr>等线 Light</vt:lpstr>
      <vt:lpstr>清风素材 https://12sc.taobao.com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左轴为卧室传感器、右轴为厨房传感器，传感器间平行性较好。</vt:lpstr>
      <vt:lpstr>卧室、厨房监测物质时间变化趋势。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ywt</cp:lastModifiedBy>
  <cp:revision>14</cp:revision>
  <dcterms:created xsi:type="dcterms:W3CDTF">2022-03-30T14:37:00Z</dcterms:created>
  <dcterms:modified xsi:type="dcterms:W3CDTF">2022-08-04T09:53:56Z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C48518A080174229A0167F7156CEE6FE</vt:lpwstr>
  </property>
</Properties>
</file>